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78" r:id="rId4"/>
    <p:sldId id="268" r:id="rId5"/>
    <p:sldId id="279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99FF"/>
    <a:srgbClr val="000099"/>
    <a:srgbClr val="4D4D4D"/>
    <a:srgbClr val="FFFF99"/>
    <a:srgbClr val="0033CC"/>
    <a:srgbClr val="0099CC"/>
    <a:srgbClr val="9900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9" autoAdjust="0"/>
  </p:normalViewPr>
  <p:slideViewPr>
    <p:cSldViewPr>
      <p:cViewPr>
        <p:scale>
          <a:sx n="100" d="100"/>
          <a:sy n="100" d="100"/>
        </p:scale>
        <p:origin x="-2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BD78-DC54-4CC9-B0AB-EC004ADC93E4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D32DC-E683-4C76-B600-E4601AA3CFF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A89B9-6CC3-4991-BC9E-25B971ED0425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A3C89-7EE5-4719-B7A7-E4BD5E81F63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3C89-7EE5-4719-B7A7-E4BD5E81F63E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9223-D863-4A44-AEB4-A3D86FD63A02}" type="datetimeFigureOut">
              <a:rPr lang="hr-HR" smtClean="0"/>
              <a:pPr/>
              <a:t>07.09.2017.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5EA1-E06C-4838-BC3B-16546E5C8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://www.irb.hr/kelana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://struna.ihjj.hr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6.jpeg"/><Relationship Id="rId5" Type="http://schemas.openxmlformats.org/officeDocument/2006/relationships/image" Target="../media/image2.png"/><Relationship Id="rId10" Type="http://schemas.openxmlformats.org/officeDocument/2006/relationships/hyperlink" Target="https://www.google.hr/url?sa=i&amp;rct=j&amp;q=&amp;esrc=s&amp;source=images&amp;cd=&amp;cad=rja&amp;uact=8&amp;ved=0ahUKEwj398GcgY_PAhVGPxQKHRp9B5kQjRwIBw&amp;url=https://www.pmf.unizg.hr/uprava&amp;psig=AFQjCNHa2fGD02rhudMOOoItVWirgA3AXw&amp;ust=1473947700802557" TargetMode="External"/><Relationship Id="rId4" Type="http://schemas.openxmlformats.org/officeDocument/2006/relationships/hyperlink" Target="http://www.google.hr/url?sa=i&amp;rct=j&amp;q=&amp;esrc=s&amp;source=images&amp;cd=&amp;cad=rja&amp;uact=8&amp;ved=0ahUKEwjvwqqtgI_PAhWIxRQKHXmqC34QjRwIBw&amp;url=http://www.hrzz.hr/&amp;psig=AFQjCNGXONobwyS-LiDCfJM9OKMqQ_XWxQ&amp;ust=1473947448115686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188" y="1198563"/>
            <a:ext cx="7848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000" b="1" dirty="0">
                <a:cs typeface="Arial" charset="0"/>
              </a:rPr>
              <a:t>Godišnja skupština </a:t>
            </a:r>
            <a:r>
              <a:rPr lang="hr-HR" sz="2000" b="1" dirty="0" smtClean="0">
                <a:cs typeface="Arial" charset="0"/>
              </a:rPr>
              <a:t>HKD-a 2017.</a:t>
            </a:r>
            <a:endParaRPr lang="hr-HR" sz="2000" b="1" dirty="0">
              <a:cs typeface="Arial" charset="0"/>
            </a:endParaRPr>
          </a:p>
          <a:p>
            <a:pPr algn="ctr">
              <a:defRPr/>
            </a:pPr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Comic Sans MS" pitchFamily="66" charset="0"/>
              <a:cs typeface="Arial" charset="0"/>
            </a:endParaRPr>
          </a:p>
          <a:p>
            <a:pPr algn="ctr">
              <a:defRPr/>
            </a:pPr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Comic Sans MS" pitchFamily="66" charset="0"/>
              <a:cs typeface="Arial" charset="0"/>
            </a:endParaRPr>
          </a:p>
          <a:p>
            <a:pPr algn="ctr">
              <a:defRPr/>
            </a:pPr>
            <a:r>
              <a:rPr lang="hr-HR" sz="2800" b="1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SEKCIJA ZA </a:t>
            </a:r>
            <a:r>
              <a:rPr lang="hr-HR" sz="280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NOMENKLATURU </a:t>
            </a:r>
            <a:r>
              <a:rPr lang="hr-HR" sz="2800" b="1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I TERMINOLOGIJU ORGANSKE </a:t>
            </a:r>
            <a:r>
              <a:rPr lang="hr-HR" sz="280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KEMIJE HDKI-ja I HKD-a</a:t>
            </a:r>
            <a:endParaRPr lang="hr-HR" sz="2800" b="1" dirty="0">
              <a:solidFill>
                <a:srgbClr val="000099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hr-HR" sz="240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hr-HR" sz="2000" b="1" i="1" dirty="0" smtClean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rujan 2016. – rujan 2017.</a:t>
            </a:r>
            <a:endParaRPr lang="hr-HR" sz="2000" b="1" i="1" dirty="0">
              <a:solidFill>
                <a:srgbClr val="0033CC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hr-HR" dirty="0">
                <a:latin typeface="Calibri" pitchFamily="34" charset="0"/>
                <a:cs typeface="Arial" charset="0"/>
              </a:rPr>
              <a:t>Lidija Varga-Defterdarović</a:t>
            </a:r>
            <a:endParaRPr lang="hr-HR" i="1" dirty="0"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hr-HR" i="1" dirty="0"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hr-HR" i="1" dirty="0"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hr-HR" i="1" dirty="0"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hr-HR" sz="1600" dirty="0">
                <a:latin typeface="Calibri" pitchFamily="34" charset="0"/>
                <a:cs typeface="Arial" charset="0"/>
              </a:rPr>
              <a:t>Zagreb, </a:t>
            </a:r>
            <a:r>
              <a:rPr lang="hr-HR" sz="1600" dirty="0" smtClean="0">
                <a:latin typeface="Calibri" pitchFamily="34" charset="0"/>
                <a:cs typeface="Arial" charset="0"/>
              </a:rPr>
              <a:t>12. rujna 2017.</a:t>
            </a:r>
            <a:endParaRPr lang="hr-HR" sz="1600" dirty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67544" y="404664"/>
            <a:ext cx="8640960" cy="6325671"/>
            <a:chOff x="467544" y="404664"/>
            <a:chExt cx="8640960" cy="6325671"/>
          </a:xfrm>
        </p:grpSpPr>
        <p:grpSp>
          <p:nvGrpSpPr>
            <p:cNvPr id="7" name="Group 6"/>
            <p:cNvGrpSpPr/>
            <p:nvPr/>
          </p:nvGrpSpPr>
          <p:grpSpPr>
            <a:xfrm>
              <a:off x="467544" y="404664"/>
              <a:ext cx="8347350" cy="5542300"/>
              <a:chOff x="467544" y="404664"/>
              <a:chExt cx="8782863" cy="554230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300958" y="1268760"/>
                <a:ext cx="7349198" cy="467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Aft>
                    <a:spcPts val="600"/>
                  </a:spcAft>
                </a:pPr>
                <a:r>
                  <a:rPr lang="hr-HR" sz="1400" b="1" dirty="0" smtClean="0">
                    <a:solidFill>
                      <a:srgbClr val="0099FF"/>
                    </a:solidFill>
                  </a:rPr>
                  <a:t>Tiskano u </a:t>
                </a:r>
                <a:r>
                  <a:rPr lang="hr-HR" sz="1400" b="1" i="1" dirty="0" smtClean="0">
                    <a:solidFill>
                      <a:srgbClr val="0099FF"/>
                    </a:solidFill>
                  </a:rPr>
                  <a:t>Kemiji u industriji  2016/2017.</a:t>
                </a:r>
                <a:endParaRPr lang="hr-HR" sz="1400" b="1" dirty="0" smtClean="0">
                  <a:solidFill>
                    <a:srgbClr val="0099FF"/>
                  </a:solidFill>
                </a:endParaRPr>
              </a:p>
              <a:p>
                <a:pPr marL="360000" lvl="0" indent="-180000" algn="just">
                  <a:buFont typeface="+mj-lt"/>
                  <a:buAutoNum type="arabicPeriod"/>
                </a:pPr>
                <a:r>
                  <a:rPr lang="hr-HR" sz="1400" b="1" dirty="0" smtClean="0"/>
                  <a:t>Nomenklatura i grafičko prikazivanje kemijski modificiranih polimera </a:t>
                </a:r>
              </a:p>
              <a:p>
                <a:pPr marL="720000" lvl="0" indent="-180000" algn="just"/>
                <a:r>
                  <a:rPr lang="hr-HR" sz="1200" dirty="0" smtClean="0"/>
                  <a:t>Preporuke IUPAC 2014, preporuke HDKI i HKD 2015.</a:t>
                </a:r>
                <a:r>
                  <a:rPr lang="hr-HR" sz="1400" b="1" dirty="0" smtClean="0"/>
                  <a:t>	</a:t>
                </a:r>
              </a:p>
              <a:p>
                <a:pPr marL="720000" lvl="0" indent="-180000" algn="just"/>
                <a:r>
                  <a:rPr lang="hr-HR" sz="1200" dirty="0" smtClean="0"/>
                  <a:t>Prevela: Vida Jarm.  </a:t>
                </a:r>
                <a:r>
                  <a:rPr lang="hr-HR" sz="1200" i="1" dirty="0" smtClean="0"/>
                  <a:t>Kem. Ind. </a:t>
                </a:r>
                <a:r>
                  <a:rPr lang="hr-HR" sz="1200" b="1" dirty="0" smtClean="0"/>
                  <a:t>65 </a:t>
                </a:r>
                <a:r>
                  <a:rPr lang="hr-HR" sz="1200" dirty="0" smtClean="0"/>
                  <a:t>(9–10) (2016) 483–494.</a:t>
                </a:r>
              </a:p>
              <a:p>
                <a:pPr marL="720000" lvl="0" indent="-180000" algn="just">
                  <a:spcAft>
                    <a:spcPts val="600"/>
                  </a:spcAft>
                </a:pPr>
                <a:r>
                  <a:rPr lang="hr-HR" sz="1200" i="1" dirty="0" smtClean="0"/>
                  <a:t>Izvornik: Pure Appl. Chem. </a:t>
                </a:r>
                <a:r>
                  <a:rPr lang="hr-HR" sz="1200" b="1" dirty="0" smtClean="0"/>
                  <a:t>87 </a:t>
                </a:r>
                <a:r>
                  <a:rPr lang="hr-HR" sz="1200" dirty="0" smtClean="0"/>
                  <a:t>(3) (2015) 307−319.</a:t>
                </a:r>
              </a:p>
              <a:p>
                <a:pPr marL="360000" lvl="0" indent="-180000"/>
                <a:r>
                  <a:rPr lang="hr-HR" sz="1400" b="1" dirty="0" smtClean="0"/>
                  <a:t>2. Definicije naziva povezanih s pojedinačnim makromolekulama, makromolekulskim </a:t>
                </a:r>
              </a:p>
              <a:p>
                <a:pPr marL="360000" lvl="0" indent="-180000"/>
                <a:r>
                  <a:rPr lang="hr-HR" sz="1400" b="1" dirty="0" smtClean="0"/>
                  <a:t>	nakupinama, polimernim otopinama i amorfnim polimernim tvarima (I. dio) </a:t>
                </a:r>
              </a:p>
              <a:p>
                <a:pPr marL="720000" lvl="0" indent="-180000"/>
                <a:r>
                  <a:rPr lang="hr-HR" sz="1200" dirty="0" smtClean="0"/>
                  <a:t>Preporuke IUPAC 2014, preporuke HDKI i HKD 2016.</a:t>
                </a:r>
              </a:p>
              <a:p>
                <a:pPr marL="720000" lvl="0" indent="-180000" algn="just"/>
                <a:r>
                  <a:rPr lang="hr-HR" sz="1200" dirty="0" smtClean="0"/>
                  <a:t>Preveo: Marko Rogošić.</a:t>
                </a:r>
                <a:r>
                  <a:rPr lang="hr-HR" sz="1200" i="1" dirty="0" smtClean="0"/>
                  <a:t>  Kem. Ind.</a:t>
                </a:r>
                <a:r>
                  <a:rPr lang="hr-HR" sz="1200" b="1" i="1" dirty="0" smtClean="0"/>
                  <a:t> </a:t>
                </a:r>
                <a:r>
                  <a:rPr lang="hr-HR" sz="1200" b="1" dirty="0" smtClean="0"/>
                  <a:t>66 </a:t>
                </a:r>
                <a:r>
                  <a:rPr lang="hr-HR" sz="1200" dirty="0" smtClean="0"/>
                  <a:t>(3–4) (2017) 145–156.</a:t>
                </a:r>
              </a:p>
              <a:p>
                <a:pPr marL="720000" lvl="0" indent="-180000" algn="just">
                  <a:spcAft>
                    <a:spcPts val="600"/>
                  </a:spcAft>
                </a:pPr>
                <a:r>
                  <a:rPr lang="hr-HR" sz="1200" i="1" dirty="0" smtClean="0"/>
                  <a:t>Izvornik:</a:t>
                </a:r>
                <a:r>
                  <a:rPr lang="hr-HR" sz="1200" dirty="0" smtClean="0"/>
                  <a:t> </a:t>
                </a:r>
                <a:r>
                  <a:rPr lang="hr-HR" sz="1200" i="1" dirty="0" smtClean="0"/>
                  <a:t>Pure Appl. Chem.</a:t>
                </a:r>
                <a:r>
                  <a:rPr lang="hr-HR" sz="1200" b="1" dirty="0" smtClean="0"/>
                  <a:t> 87 </a:t>
                </a:r>
                <a:r>
                  <a:rPr lang="hr-HR" sz="1200" dirty="0" smtClean="0"/>
                  <a:t>(1) (2015) 71–120. </a:t>
                </a:r>
              </a:p>
              <a:p>
                <a:pPr marL="360000" lvl="0" indent="-180000"/>
                <a:r>
                  <a:rPr lang="hr-HR" sz="1400" b="1" dirty="0" smtClean="0"/>
                  <a:t>3. Definicije naziva povezanih s pojedinačnim makromolekulama, makromolekulskim </a:t>
                </a:r>
              </a:p>
              <a:p>
                <a:pPr marL="360000" lvl="0" indent="-180000"/>
                <a:r>
                  <a:rPr lang="hr-HR" sz="1400" b="1" dirty="0" smtClean="0"/>
                  <a:t>	nakupinama, polimernim otopinama i amorfnim polimernim tvarima (II. dio) </a:t>
                </a:r>
                <a:endParaRPr lang="hr-HR" sz="1200" dirty="0" smtClean="0"/>
              </a:p>
              <a:p>
                <a:pPr marL="720000" lvl="0" indent="-180000"/>
                <a:r>
                  <a:rPr lang="hr-HR" sz="1200" dirty="0" smtClean="0"/>
                  <a:t>Preporuke IUPAC 2014, HDKI i HKD 2016.</a:t>
                </a:r>
              </a:p>
              <a:p>
                <a:pPr marL="720000" lvl="0" indent="-180000" algn="just"/>
                <a:r>
                  <a:rPr lang="hr-HR" sz="1200" dirty="0" smtClean="0"/>
                  <a:t>Preveo: Marko Rogošić.</a:t>
                </a:r>
                <a:r>
                  <a:rPr lang="hr-HR" sz="1200" i="1" dirty="0" smtClean="0"/>
                  <a:t>  Kem. Ind. </a:t>
                </a:r>
                <a:r>
                  <a:rPr lang="hr-HR" sz="1200" b="1" dirty="0" smtClean="0"/>
                  <a:t>66 </a:t>
                </a:r>
                <a:r>
                  <a:rPr lang="hr-HR" sz="1200" dirty="0" smtClean="0"/>
                  <a:t>(5–6) (2017) 267–278.</a:t>
                </a:r>
              </a:p>
              <a:p>
                <a:pPr marL="720000" lvl="0" indent="-180000" algn="just">
                  <a:spcAft>
                    <a:spcPts val="600"/>
                  </a:spcAft>
                </a:pPr>
                <a:r>
                  <a:rPr lang="hr-HR" sz="1200" i="1" dirty="0" smtClean="0"/>
                  <a:t>Izvornik:</a:t>
                </a:r>
                <a:r>
                  <a:rPr lang="hr-HR" sz="1200" dirty="0" smtClean="0"/>
                  <a:t> </a:t>
                </a:r>
                <a:r>
                  <a:rPr lang="hr-HR" sz="1200" i="1" dirty="0" smtClean="0"/>
                  <a:t>Pure Appl. Chem.</a:t>
                </a:r>
                <a:r>
                  <a:rPr lang="hr-HR" sz="1200" dirty="0" smtClean="0"/>
                  <a:t> </a:t>
                </a:r>
                <a:r>
                  <a:rPr lang="hr-HR" sz="1200" b="1" dirty="0" smtClean="0"/>
                  <a:t>87 </a:t>
                </a:r>
                <a:r>
                  <a:rPr lang="hr-HR" sz="1200" dirty="0" smtClean="0"/>
                  <a:t>(1) (2015) 71–120.</a:t>
                </a:r>
              </a:p>
              <a:p>
                <a:pPr marL="228600" lvl="0" indent="-228600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hr-HR" sz="1400" b="1" dirty="0" smtClean="0">
                    <a:solidFill>
                      <a:srgbClr val="0099FF"/>
                    </a:solidFill>
                  </a:rPr>
                  <a:t>U postupku recenzije</a:t>
                </a:r>
              </a:p>
              <a:p>
                <a:pPr marL="252000" lvl="0" indent="-252000" algn="just"/>
                <a:r>
                  <a:rPr lang="hr-HR" sz="1400" b="1" dirty="0" smtClean="0"/>
                  <a:t>	Imenovanje jednonitnih homopolimera i kopolimera na osnovi podrijetla. </a:t>
                </a:r>
                <a:endParaRPr lang="hr-HR" sz="1400" dirty="0" smtClean="0"/>
              </a:p>
              <a:p>
                <a:pPr marL="720000" lvl="0" indent="-180000" algn="just"/>
                <a:r>
                  <a:rPr lang="hr-HR" sz="1200" dirty="0" smtClean="0"/>
                  <a:t>Preporuke IUPAC 2016. 	</a:t>
                </a:r>
              </a:p>
              <a:p>
                <a:pPr marL="720000" lvl="0" indent="-180000" algn="just"/>
                <a:r>
                  <a:rPr lang="hr-HR" sz="1200" dirty="0" smtClean="0"/>
                  <a:t>Prevela: Vida Jarm</a:t>
                </a:r>
              </a:p>
              <a:p>
                <a:pPr marL="720000" lvl="0" indent="-180000" algn="just">
                  <a:spcAft>
                    <a:spcPts val="600"/>
                  </a:spcAft>
                </a:pPr>
                <a:r>
                  <a:rPr lang="hr-HR" sz="1200" i="1" dirty="0" smtClean="0"/>
                  <a:t>Izvornik: Pure Appl. Chem.</a:t>
                </a:r>
                <a:r>
                  <a:rPr lang="hr-HR" sz="1200" dirty="0" smtClean="0"/>
                  <a:t> </a:t>
                </a:r>
                <a:r>
                  <a:rPr lang="en-GB" sz="1200" b="1" dirty="0" smtClean="0"/>
                  <a:t>88</a:t>
                </a:r>
                <a:r>
                  <a:rPr lang="en-GB" sz="1200" dirty="0" smtClean="0"/>
                  <a:t> (10-11) (2016) 1073-1100.</a:t>
                </a:r>
                <a:endParaRPr lang="hr-HR" sz="1200" dirty="0" smtClean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67544" y="404664"/>
                <a:ext cx="8782863" cy="70788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</p:spPr>
            <p:txBody>
              <a:bodyPr wrap="none" rtlCol="0">
                <a:spAutoFit/>
              </a:bodyPr>
              <a:lstStyle/>
              <a:p>
                <a:pPr marL="457200" indent="-457200"/>
                <a:r>
                  <a:rPr lang="hr-HR" sz="2000" b="1" dirty="0" smtClean="0">
                    <a:solidFill>
                      <a:srgbClr val="000099"/>
                    </a:solidFill>
                  </a:rPr>
                  <a:t>1.    Aktivnosti vezane uz recenzije hrvatskih prijevoda IUPAC-ovih preporuka </a:t>
                </a:r>
              </a:p>
              <a:p>
                <a:pPr marL="457200" indent="-457200"/>
                <a:r>
                  <a:rPr lang="hr-HR" sz="2000" b="1" dirty="0" smtClean="0">
                    <a:solidFill>
                      <a:srgbClr val="000099"/>
                    </a:solidFill>
                  </a:rPr>
                  <a:t>	koje se, kao preporuke HDKI-ja i HKD-a objavljuju u </a:t>
                </a:r>
                <a:r>
                  <a:rPr lang="hr-HR" sz="2000" b="1" i="1" dirty="0" smtClean="0">
                    <a:solidFill>
                      <a:srgbClr val="000099"/>
                    </a:solidFill>
                  </a:rPr>
                  <a:t>Kemiji u undustriji</a:t>
                </a:r>
                <a:endParaRPr lang="hr-HR" sz="2000" b="1" i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3635896" y="6453336"/>
              <a:ext cx="54726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hr-HR" sz="1200" b="1" dirty="0" smtClean="0">
                  <a:solidFill>
                    <a:schemeClr val="bg1">
                      <a:lumMod val="75000"/>
                    </a:schemeClr>
                  </a:solidFill>
                  <a:latin typeface="Calibri" pitchFamily="34" charset="0"/>
                  <a:cs typeface="Arial" charset="0"/>
                </a:rPr>
                <a:t>Sekcija za nomenklaturu  i terminologiju organske kemije HDKI-a i HKD-a, GS-2017.</a:t>
              </a:r>
              <a:endParaRPr lang="hr-HR" sz="12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503040" y="404664"/>
            <a:ext cx="8605464" cy="6325671"/>
            <a:chOff x="503040" y="404664"/>
            <a:chExt cx="8605464" cy="6325671"/>
          </a:xfrm>
        </p:grpSpPr>
        <p:grpSp>
          <p:nvGrpSpPr>
            <p:cNvPr id="2" name="Group 21"/>
            <p:cNvGrpSpPr/>
            <p:nvPr/>
          </p:nvGrpSpPr>
          <p:grpSpPr>
            <a:xfrm>
              <a:off x="539552" y="980728"/>
              <a:ext cx="8568952" cy="5749607"/>
              <a:chOff x="539552" y="980728"/>
              <a:chExt cx="8568952" cy="5749607"/>
            </a:xfrm>
          </p:grpSpPr>
          <p:grpSp>
            <p:nvGrpSpPr>
              <p:cNvPr id="3" name="Group 16"/>
              <p:cNvGrpSpPr/>
              <p:nvPr/>
            </p:nvGrpSpPr>
            <p:grpSpPr>
              <a:xfrm>
                <a:off x="539552" y="980728"/>
                <a:ext cx="7656454" cy="792088"/>
                <a:chOff x="539552" y="388120"/>
                <a:chExt cx="7656454" cy="792088"/>
              </a:xfrm>
            </p:grpSpPr>
            <p:pic>
              <p:nvPicPr>
                <p:cNvPr id="15" name="Picture 2" descr="struna tražilica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732240" y="676152"/>
                  <a:ext cx="1463766" cy="360040"/>
                </a:xfrm>
                <a:prstGeom prst="rect">
                  <a:avLst/>
                </a:prstGeom>
                <a:noFill/>
              </p:spPr>
            </p:pic>
            <p:pic>
              <p:nvPicPr>
                <p:cNvPr id="16" name="Picture 2" descr="Slikovni rezultat za hrzz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539552" y="676152"/>
                  <a:ext cx="1153791" cy="404414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" name="Picture 2" descr="F:\L\STRUNA natječaj maj 2016\KELANA logo_PRAVI\KELANA logo.bmp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347864" y="388120"/>
                  <a:ext cx="1911922" cy="792088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21" name="Rectangle 20"/>
              <p:cNvSpPr/>
              <p:nvPr/>
            </p:nvSpPr>
            <p:spPr>
              <a:xfrm>
                <a:off x="3635896" y="6453336"/>
                <a:ext cx="547260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hr-HR" sz="1200" b="1" dirty="0" smtClean="0">
                    <a:solidFill>
                      <a:schemeClr val="bg1">
                        <a:lumMod val="75000"/>
                      </a:schemeClr>
                    </a:solidFill>
                    <a:latin typeface="Calibri" pitchFamily="34" charset="0"/>
                    <a:cs typeface="Arial" charset="0"/>
                  </a:rPr>
                  <a:t>Sekcija za nomenklaturu  i terminologiju organske kemije HDKI-a i HKD-a, GS-2017.</a:t>
                </a:r>
                <a:endParaRPr lang="hr-HR" sz="1200" b="1" dirty="0">
                  <a:solidFill>
                    <a:schemeClr val="bg1">
                      <a:lumMod val="75000"/>
                    </a:schemeClr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503040" y="404664"/>
              <a:ext cx="6977231" cy="40011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txBody>
            <a:bodyPr wrap="none" rtlCol="0">
              <a:spAutoFit/>
            </a:bodyPr>
            <a:lstStyle/>
            <a:p>
              <a:r>
                <a:rPr lang="hr-HR" sz="2000" b="1" dirty="0" smtClean="0">
                  <a:solidFill>
                    <a:srgbClr val="000099"/>
                  </a:solidFill>
                </a:rPr>
                <a:t>2.   Aktivnosti vezane uz izgradnju hrvatskoga kemijskog nazivlja</a:t>
              </a:r>
              <a:endParaRPr lang="hr-HR" sz="2000" b="1" dirty="0">
                <a:solidFill>
                  <a:srgbClr val="000099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5616" y="2204864"/>
              <a:ext cx="7309320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spcAft>
                  <a:spcPts val="1200"/>
                </a:spcAft>
              </a:pPr>
              <a:r>
                <a:rPr lang="hr-HR" b="1" i="1" dirty="0" smtClean="0">
                  <a:solidFill>
                    <a:srgbClr val="0099FF"/>
                  </a:solidFill>
                </a:rPr>
                <a:t>Trajanje projekta:</a:t>
              </a:r>
              <a:r>
                <a:rPr lang="hr-HR" b="1" i="1" dirty="0" smtClean="0"/>
                <a:t>	</a:t>
              </a:r>
              <a:r>
                <a:rPr lang="hr-HR" dirty="0" smtClean="0"/>
                <a:t>1. 9. 2016. do 30. 11. 2017.</a:t>
              </a:r>
            </a:p>
            <a:p>
              <a:pPr marL="342900" indent="-342900" algn="just"/>
              <a:r>
                <a:rPr lang="hr-HR" b="1" i="1" dirty="0" smtClean="0">
                  <a:solidFill>
                    <a:srgbClr val="0099FF"/>
                  </a:solidFill>
                </a:rPr>
                <a:t>Suradnici:		</a:t>
              </a:r>
              <a:r>
                <a:rPr lang="hr-HR" sz="1400" dirty="0" smtClean="0"/>
                <a:t>Dr. sc. Lidija Varga-Defterdarović </a:t>
              </a:r>
            </a:p>
            <a:p>
              <a:pPr marL="1274400" lvl="2" algn="just">
                <a:spcAft>
                  <a:spcPts val="600"/>
                </a:spcAft>
              </a:pPr>
              <a:r>
                <a:rPr lang="hr-HR" sz="1400" dirty="0" smtClean="0"/>
                <a:t>		Doc. dr. sc. Tomislav Portada</a:t>
              </a:r>
            </a:p>
            <a:p>
              <a:pPr marL="1274400" lvl="2" algn="just"/>
              <a:r>
                <a:rPr lang="hr-HR" sz="1400" dirty="0" smtClean="0"/>
                <a:t>		Prof. dr. sc. Hrvoj Vančik </a:t>
              </a:r>
            </a:p>
            <a:p>
              <a:pPr marL="1274400" lvl="2" algn="just"/>
              <a:r>
                <a:rPr lang="hr-HR" sz="1400" dirty="0" smtClean="0"/>
                <a:t>		Izv. prof. dr. sc. Tajana Preočanin </a:t>
              </a:r>
            </a:p>
            <a:p>
              <a:pPr marL="1274400" lvl="2" algn="just"/>
              <a:r>
                <a:rPr lang="hr-HR" sz="1400" dirty="0" smtClean="0"/>
                <a:t>		Izv. prof. dr. sc. Željka Soldin </a:t>
              </a:r>
            </a:p>
            <a:p>
              <a:pPr marL="1274400" lvl="2" algn="just">
                <a:spcAft>
                  <a:spcPts val="600"/>
                </a:spcAft>
              </a:pPr>
              <a:r>
                <a:rPr lang="hr-HR" sz="1400" dirty="0" smtClean="0"/>
                <a:t>		Izv. prof. dr. sc. Vesna Petrović Peroković</a:t>
              </a:r>
            </a:p>
            <a:p>
              <a:pPr marL="1274400" lvl="2" algn="just"/>
              <a:r>
                <a:rPr lang="hr-HR" sz="1400" dirty="0" smtClean="0"/>
                <a:t>		Izv. prof. dr. sc. Senka Djaković</a:t>
              </a:r>
            </a:p>
            <a:p>
              <a:pPr marL="1274400" lvl="2" algn="just">
                <a:spcAft>
                  <a:spcPts val="600"/>
                </a:spcAft>
              </a:pPr>
              <a:r>
                <a:rPr lang="hr-HR" sz="1400" dirty="0" smtClean="0"/>
                <a:t>		Doc. dr. sc. Jasmina Lapić</a:t>
              </a:r>
            </a:p>
            <a:p>
              <a:pPr marL="1274400" lvl="2" algn="just"/>
              <a:r>
                <a:rPr lang="hr-HR" sz="1400" dirty="0" smtClean="0"/>
                <a:t>		Dr. sc. Ines Virč, mag. philol. croat. </a:t>
              </a:r>
            </a:p>
            <a:p>
              <a:pPr marL="1274400" lvl="2" algn="just">
                <a:spcAft>
                  <a:spcPts val="600"/>
                </a:spcAft>
              </a:pPr>
              <a:r>
                <a:rPr lang="hr-HR" sz="1400" dirty="0" smtClean="0"/>
                <a:t>		Siniša Runjaić, mag. ling./mag. litt. comp.</a:t>
              </a:r>
            </a:p>
            <a:p>
              <a:r>
                <a:rPr lang="hr-HR" b="1" i="1" dirty="0" smtClean="0">
                  <a:solidFill>
                    <a:srgbClr val="0099FF"/>
                  </a:solidFill>
                </a:rPr>
                <a:t>Obuhvat posla:</a:t>
              </a:r>
              <a:r>
                <a:rPr lang="hr-HR" dirty="0" smtClean="0">
                  <a:solidFill>
                    <a:srgbClr val="0099FF"/>
                  </a:solidFill>
                </a:rPr>
                <a:t> 	</a:t>
              </a:r>
            </a:p>
            <a:p>
              <a:pPr marL="180000"/>
              <a:r>
                <a:rPr lang="hr-HR" dirty="0" smtClean="0">
                  <a:solidFill>
                    <a:srgbClr val="0099FF"/>
                  </a:solidFill>
                  <a:latin typeface="Calibri"/>
                </a:rPr>
                <a:t>● </a:t>
              </a:r>
              <a:r>
                <a:rPr lang="hr-HR" dirty="0" smtClean="0"/>
                <a:t>U obradi je preko </a:t>
              </a:r>
              <a:r>
                <a:rPr lang="hr-HR" b="1" dirty="0" smtClean="0"/>
                <a:t>1500 naziva</a:t>
              </a:r>
              <a:endParaRPr lang="hr-HR" sz="1600" dirty="0" smtClean="0"/>
            </a:p>
            <a:p>
              <a:pPr marL="180000"/>
              <a:r>
                <a:rPr lang="hr-HR" dirty="0" smtClean="0">
                  <a:solidFill>
                    <a:srgbClr val="0099FF"/>
                  </a:solidFill>
                  <a:latin typeface="Calibri"/>
                </a:rPr>
                <a:t>● </a:t>
              </a:r>
              <a:r>
                <a:rPr lang="hr-HR" dirty="0" smtClean="0"/>
                <a:t>Projekt</a:t>
              </a:r>
              <a:r>
                <a:rPr lang="hr-HR" b="1" i="1" dirty="0" smtClean="0"/>
                <a:t> KENA </a:t>
              </a:r>
              <a:r>
                <a:rPr lang="hr-HR" dirty="0" smtClean="0"/>
                <a:t>(2009/2010.) obrađeno i u Strunu upisano </a:t>
              </a:r>
              <a:r>
                <a:rPr lang="hr-HR" b="1" dirty="0" smtClean="0"/>
                <a:t>2485 naziva  </a:t>
              </a:r>
            </a:p>
            <a:p>
              <a:pPr marL="180000"/>
              <a:r>
                <a:rPr lang="hr-HR" dirty="0" smtClean="0">
                  <a:solidFill>
                    <a:srgbClr val="0099FF"/>
                  </a:solidFill>
                  <a:latin typeface="Calibri"/>
                </a:rPr>
                <a:t>● </a:t>
              </a:r>
              <a:r>
                <a:rPr lang="hr-HR" dirty="0" smtClean="0">
                  <a:latin typeface="Calibri"/>
                </a:rPr>
                <a:t>Ukupno oko</a:t>
              </a:r>
              <a:r>
                <a:rPr lang="hr-HR" b="1" dirty="0" smtClean="0">
                  <a:latin typeface="Calibri"/>
                </a:rPr>
                <a:t> </a:t>
              </a:r>
              <a:r>
                <a:rPr lang="hr-HR" b="1" dirty="0" smtClean="0">
                  <a:solidFill>
                    <a:srgbClr val="C00000"/>
                  </a:solidFill>
                  <a:latin typeface="Calibri"/>
                </a:rPr>
                <a:t>4000 naziva </a:t>
              </a:r>
              <a:r>
                <a:rPr lang="hr-HR" dirty="0" smtClean="0"/>
                <a:t>(kemija, laboratorijska i industrijska  oprema)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35915" y="1700808"/>
              <a:ext cx="230018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u="sng" dirty="0" smtClean="0">
                  <a:hlinkClick r:id="rId7"/>
                </a:rPr>
                <a:t>http://www.irb.hr/kelana</a:t>
              </a:r>
              <a:endParaRPr lang="hr-HR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4788" y="1700808"/>
              <a:ext cx="188564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1600" u="sng" dirty="0" smtClean="0">
                  <a:hlinkClick r:id="rId2"/>
                </a:rPr>
                <a:t>http://struna.ihjj.hr/</a:t>
              </a:r>
              <a:endParaRPr lang="hr-HR" sz="1600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699792" y="2636912"/>
              <a:ext cx="1152128" cy="2422350"/>
              <a:chOff x="5796136" y="2636912"/>
              <a:chExt cx="1152128" cy="2422350"/>
            </a:xfrm>
          </p:grpSpPr>
          <p:pic>
            <p:nvPicPr>
              <p:cNvPr id="17" name="Picture 3" descr="F:\L\STRUNA-KELANA_projektna dokumentacija\Logo_institucije suradnika\IHJJ kratki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228184" y="4725144"/>
                <a:ext cx="288032" cy="334118"/>
              </a:xfrm>
              <a:prstGeom prst="rect">
                <a:avLst/>
              </a:prstGeom>
              <a:noFill/>
            </p:spPr>
          </p:pic>
          <p:pic>
            <p:nvPicPr>
              <p:cNvPr id="18" name="Picture 7" descr="F:\L\STRUNA-KELANA_projektna dokumentacija\Financije-prilozi za izvješće\7. 25. hrvatski skup kemičara i kemijskih inženjera\POSTER\pbf-logo.png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6084168" y="4149080"/>
                <a:ext cx="648072" cy="421247"/>
              </a:xfrm>
              <a:prstGeom prst="rect">
                <a:avLst/>
              </a:prstGeom>
              <a:noFill/>
            </p:spPr>
          </p:pic>
          <p:pic>
            <p:nvPicPr>
              <p:cNvPr id="19" name="Picture 8" descr="Slikovni rezultat za pmf kemija logo">
                <a:hlinkClick r:id="rId10"/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6012160" y="3284984"/>
                <a:ext cx="648071" cy="648071"/>
              </a:xfrm>
              <a:prstGeom prst="rect">
                <a:avLst/>
              </a:prstGeom>
              <a:noFill/>
            </p:spPr>
          </p:pic>
          <p:pic>
            <p:nvPicPr>
              <p:cNvPr id="20" name="Picture 2" descr="F:\L\STRUNA-KELANA_projektna dokumentacija\Logo_institucije suradnika\IRB-kratki.png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5796136" y="2636912"/>
                <a:ext cx="1152128" cy="570647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7544" y="404664"/>
            <a:ext cx="8640960" cy="6325671"/>
            <a:chOff x="467544" y="404664"/>
            <a:chExt cx="8640960" cy="6325671"/>
          </a:xfrm>
        </p:grpSpPr>
        <p:grpSp>
          <p:nvGrpSpPr>
            <p:cNvPr id="32" name="Group 31"/>
            <p:cNvGrpSpPr/>
            <p:nvPr/>
          </p:nvGrpSpPr>
          <p:grpSpPr>
            <a:xfrm>
              <a:off x="467544" y="404664"/>
              <a:ext cx="7416824" cy="4608512"/>
              <a:chOff x="467544" y="404664"/>
              <a:chExt cx="7416824" cy="460851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27584" y="1412190"/>
                <a:ext cx="7056784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hr-HR" b="1" dirty="0" smtClean="0">
                    <a:solidFill>
                      <a:srgbClr val="0099FF"/>
                    </a:solidFill>
                  </a:rPr>
                  <a:t>Sudjelovanje na znanstvenim skupovima s priopćenjima na posterima</a:t>
                </a:r>
              </a:p>
              <a:p>
                <a:pPr lvl="0"/>
                <a:r>
                  <a:rPr lang="hr-HR" sz="1400" b="1" dirty="0" smtClean="0"/>
                  <a:t>Hrvatsko kemijsko i laboratorijsko nazivlje (KELANA)</a:t>
                </a:r>
              </a:p>
              <a:p>
                <a:pPr lvl="0"/>
                <a:r>
                  <a:rPr lang="hr-HR" sz="1400" dirty="0" smtClean="0"/>
                  <a:t>16. Ružičkini dani „Danas znanost ‒ sutra industrija” međunarodni znanstveno-stručni skup, 21–23. rujna 2016., Vukovar</a:t>
                </a:r>
              </a:p>
              <a:p>
                <a:pPr lvl="0"/>
                <a:endParaRPr lang="hr-HR" sz="1400" dirty="0" smtClean="0"/>
              </a:p>
              <a:p>
                <a:pPr lvl="0"/>
                <a:r>
                  <a:rPr lang="hr-HR" sz="1400" b="1" dirty="0" smtClean="0"/>
                  <a:t>The Database of Croatian Special Field Terminology (STRUNA)</a:t>
                </a:r>
              </a:p>
              <a:p>
                <a:pPr lvl="0"/>
                <a:r>
                  <a:rPr lang="hr-HR" sz="1400" dirty="0" smtClean="0"/>
                  <a:t>11. međunarodna balkanska konferencija obrazovanja i znanosti „Budućnost obrazovanja i obrazovanje za budućnost”, </a:t>
                </a:r>
              </a:p>
              <a:p>
                <a:pPr lvl="0"/>
                <a:r>
                  <a:rPr lang="hr-HR" sz="1400" dirty="0" smtClean="0"/>
                  <a:t>12–14. listopada 2016., Poreč</a:t>
                </a:r>
              </a:p>
              <a:p>
                <a:pPr lvl="0"/>
                <a:endParaRPr lang="hr-HR" sz="1400" dirty="0" smtClean="0"/>
              </a:p>
              <a:p>
                <a:pPr lvl="0"/>
                <a:r>
                  <a:rPr lang="hr-HR" sz="1400" b="1" dirty="0" smtClean="0"/>
                  <a:t>Hrvatsko kemijsko i laboratorijsko nazivlje (KELANA)</a:t>
                </a:r>
              </a:p>
              <a:p>
                <a:pPr lvl="0"/>
                <a:r>
                  <a:rPr lang="hr-HR" sz="1400" dirty="0" smtClean="0"/>
                  <a:t>25. hrvatski skup kemičara i kemijskih inženjera s međunarodnim sudjelovanjem i 3. simpozij „Vladimir Prelog“, </a:t>
                </a:r>
              </a:p>
              <a:p>
                <a:pPr lvl="0"/>
                <a:r>
                  <a:rPr lang="hr-HR" sz="1400" dirty="0" smtClean="0"/>
                  <a:t>19‒22. travnja 2017., Poreč</a:t>
                </a:r>
              </a:p>
              <a:p>
                <a:pPr algn="just">
                  <a:spcAft>
                    <a:spcPts val="1200"/>
                  </a:spcAft>
                </a:pPr>
                <a:endParaRPr lang="hr-HR" b="1" u="sng" dirty="0" smtClean="0">
                  <a:solidFill>
                    <a:srgbClr val="0099FF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67544" y="404664"/>
                <a:ext cx="5292924" cy="40011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</p:spPr>
            <p:txBody>
              <a:bodyPr wrap="none" rtlCol="0">
                <a:spAutoFit/>
              </a:bodyPr>
              <a:lstStyle/>
              <a:p>
                <a:r>
                  <a:rPr lang="hr-HR" sz="2000" b="1" dirty="0" smtClean="0">
                    <a:solidFill>
                      <a:srgbClr val="000099"/>
                    </a:solidFill>
                  </a:rPr>
                  <a:t>3.   Popularizacija hrvatskoga kemijskog nazivlja</a:t>
                </a:r>
                <a:endParaRPr lang="hr-HR" sz="2000" b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3635896" y="6453336"/>
              <a:ext cx="54726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hr-HR" sz="1200" b="1" dirty="0" smtClean="0">
                  <a:solidFill>
                    <a:schemeClr val="bg1">
                      <a:lumMod val="75000"/>
                    </a:schemeClr>
                  </a:solidFill>
                  <a:latin typeface="Calibri" pitchFamily="34" charset="0"/>
                  <a:cs typeface="Arial" charset="0"/>
                </a:rPr>
                <a:t>Sekcija za nomenklaturu  i terminologiju organske kemije HDKI-a i HKD-a, GS-2017.</a:t>
              </a:r>
              <a:endParaRPr lang="hr-HR" sz="12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827584" y="764704"/>
            <a:ext cx="8280920" cy="5965631"/>
            <a:chOff x="827584" y="764704"/>
            <a:chExt cx="8280920" cy="5965631"/>
          </a:xfrm>
        </p:grpSpPr>
        <p:sp>
          <p:nvSpPr>
            <p:cNvPr id="12" name="Rectangle 11"/>
            <p:cNvSpPr/>
            <p:nvPr/>
          </p:nvSpPr>
          <p:spPr>
            <a:xfrm>
              <a:off x="827584" y="764704"/>
              <a:ext cx="7632848" cy="49552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hr-HR" b="1" dirty="0" smtClean="0">
                  <a:solidFill>
                    <a:srgbClr val="0099FF"/>
                  </a:solidFill>
                </a:rPr>
                <a:t>Predavanje</a:t>
              </a:r>
            </a:p>
            <a:p>
              <a:pPr lvl="0"/>
              <a:r>
                <a:rPr lang="hr-HR" sz="1400" dirty="0" smtClean="0"/>
                <a:t>Sekcija za nomenklaturu i terminologiju organske kemije HDKI/HKD</a:t>
              </a:r>
            </a:p>
            <a:p>
              <a:pPr lvl="0">
                <a:spcAft>
                  <a:spcPts val="600"/>
                </a:spcAft>
              </a:pPr>
              <a:r>
                <a:rPr lang="hr-HR" sz="1400" dirty="0" smtClean="0"/>
                <a:t>Institut Ruđer Bošković, 13. lipnja 2016. </a:t>
              </a:r>
            </a:p>
            <a:p>
              <a:pPr marL="720000" lvl="0">
                <a:spcAft>
                  <a:spcPts val="600"/>
                </a:spcAft>
              </a:pPr>
              <a:r>
                <a:rPr lang="hr-HR" sz="1600" b="1" dirty="0" smtClean="0"/>
                <a:t>Doc. dr. sc. Tomislav Portada </a:t>
              </a:r>
              <a:r>
                <a:rPr lang="hr-HR" sz="1400" dirty="0" smtClean="0"/>
                <a:t>(IRB): </a:t>
              </a:r>
            </a:p>
            <a:p>
              <a:pPr marL="720000" lvl="0"/>
              <a:r>
                <a:rPr lang="hr-HR" sz="1400" b="1" i="1" dirty="0" smtClean="0"/>
                <a:t>Kratka povijest hrvatskoga kemijskog nazivlja</a:t>
              </a:r>
            </a:p>
            <a:p>
              <a:pPr marL="720000" lvl="0"/>
              <a:r>
                <a:rPr lang="hr-HR" sz="1400" dirty="0" smtClean="0"/>
                <a:t>Društvene vijesti, </a:t>
              </a:r>
              <a:r>
                <a:rPr lang="hr-HR" sz="1400" i="1" dirty="0" smtClean="0"/>
                <a:t>Kem. Ind.</a:t>
              </a:r>
              <a:r>
                <a:rPr lang="hr-HR" sz="1400" dirty="0" smtClean="0"/>
                <a:t> </a:t>
              </a:r>
              <a:r>
                <a:rPr lang="hr-HR" sz="1400" b="1" dirty="0" smtClean="0"/>
                <a:t>65</a:t>
              </a:r>
              <a:r>
                <a:rPr lang="hr-HR" sz="1400" dirty="0" smtClean="0"/>
                <a:t> (7-8) (2016) 426.</a:t>
              </a:r>
            </a:p>
            <a:p>
              <a:pPr lvl="0"/>
              <a:endParaRPr lang="hr-HR" sz="1400" dirty="0" smtClean="0"/>
            </a:p>
            <a:p>
              <a:pPr lvl="0"/>
              <a:endParaRPr lang="hr-HR" sz="1400" dirty="0" smtClean="0"/>
            </a:p>
            <a:p>
              <a:pPr lvl="0">
                <a:spcAft>
                  <a:spcPts val="1200"/>
                </a:spcAft>
              </a:pPr>
              <a:r>
                <a:rPr lang="hr-HR" b="1" dirty="0" smtClean="0">
                  <a:solidFill>
                    <a:srgbClr val="0099FF"/>
                  </a:solidFill>
                </a:rPr>
                <a:t>Organizacija radionice</a:t>
              </a:r>
            </a:p>
            <a:p>
              <a:pPr lvl="0">
                <a:spcAft>
                  <a:spcPts val="600"/>
                </a:spcAft>
              </a:pPr>
              <a:r>
                <a:rPr lang="hr-HR" sz="1400" dirty="0" smtClean="0"/>
                <a:t>Institut Ruđer Bošković, 4. svibnja 2017.</a:t>
              </a:r>
            </a:p>
            <a:p>
              <a:pPr lvl="0">
                <a:spcAft>
                  <a:spcPts val="600"/>
                </a:spcAft>
              </a:pPr>
              <a:r>
                <a:rPr lang="hr-HR" sz="1400" dirty="0" smtClean="0"/>
                <a:t>Program:</a:t>
              </a:r>
            </a:p>
            <a:p>
              <a:pPr lvl="0"/>
              <a:r>
                <a:rPr lang="hr-HR" sz="1400" dirty="0" smtClean="0"/>
                <a:t>Dr. sc. </a:t>
              </a:r>
              <a:r>
                <a:rPr lang="hr-HR" sz="1400" b="1" dirty="0" smtClean="0"/>
                <a:t>Lidija Varga-Defterdarović </a:t>
              </a:r>
              <a:r>
                <a:rPr lang="hr-HR" sz="1400" dirty="0" smtClean="0"/>
                <a:t>(IRB): </a:t>
              </a:r>
            </a:p>
            <a:p>
              <a:pPr lvl="0"/>
              <a:r>
                <a:rPr lang="hr-HR" sz="1400" i="1" dirty="0" smtClean="0"/>
                <a:t>	</a:t>
              </a:r>
              <a:r>
                <a:rPr lang="hr-HR" sz="1400" b="1" i="1" dirty="0" smtClean="0"/>
                <a:t>STRUNA, KENA, KELANA</a:t>
              </a:r>
              <a:endParaRPr lang="hr-HR" sz="1400" b="1" dirty="0" smtClean="0"/>
            </a:p>
            <a:p>
              <a:pPr lvl="0"/>
              <a:r>
                <a:rPr lang="hr-HR" sz="1400" b="1" dirty="0" smtClean="0"/>
                <a:t>Siniša Runjaić</a:t>
              </a:r>
              <a:r>
                <a:rPr lang="hr-HR" sz="1400" dirty="0" smtClean="0"/>
                <a:t>, mag. ling./mag. litt. comp. (IHJJ): </a:t>
              </a:r>
            </a:p>
            <a:p>
              <a:pPr lvl="0"/>
              <a:r>
                <a:rPr lang="hr-HR" sz="1400" i="1" dirty="0" smtClean="0"/>
                <a:t>	</a:t>
              </a:r>
              <a:r>
                <a:rPr lang="hr-HR" sz="1400" b="1" i="1" dirty="0" smtClean="0"/>
                <a:t>Potrebe za terminološkom praksom i infrastrukturom s osvrtom na stanje u Hrvatskoj</a:t>
              </a:r>
              <a:endParaRPr lang="hr-HR" sz="1400" b="1" dirty="0" smtClean="0"/>
            </a:p>
            <a:p>
              <a:pPr lvl="0"/>
              <a:r>
                <a:rPr lang="hr-HR" sz="1400" dirty="0" smtClean="0"/>
                <a:t>Doc. dr. sc. </a:t>
              </a:r>
              <a:r>
                <a:rPr lang="hr-HR" sz="1400" b="1" dirty="0" smtClean="0"/>
                <a:t>Tomislav Portada </a:t>
              </a:r>
              <a:r>
                <a:rPr lang="hr-HR" sz="1400" dirty="0" smtClean="0"/>
                <a:t>(IRB): </a:t>
              </a:r>
            </a:p>
            <a:p>
              <a:pPr lvl="0"/>
              <a:r>
                <a:rPr lang="hr-HR" sz="1400" i="1" dirty="0" smtClean="0"/>
                <a:t>	</a:t>
              </a:r>
              <a:r>
                <a:rPr lang="hr-HR" sz="1400" b="1" i="1" dirty="0" smtClean="0"/>
                <a:t>Pogreške, zablude i prijepori u hrvatskome kemijskom nazivlju </a:t>
              </a:r>
            </a:p>
            <a:p>
              <a:pPr lvl="0"/>
              <a:r>
                <a:rPr lang="hr-HR" sz="1400" dirty="0" smtClean="0"/>
                <a:t>Prof. dr. sc. </a:t>
              </a:r>
              <a:r>
                <a:rPr lang="hr-HR" sz="1400" b="1" dirty="0" smtClean="0"/>
                <a:t>Hrvoj Vančik </a:t>
              </a:r>
              <a:r>
                <a:rPr lang="hr-HR" sz="1400" dirty="0" smtClean="0"/>
                <a:t>(PMF): </a:t>
              </a:r>
            </a:p>
            <a:p>
              <a:pPr lvl="0"/>
              <a:r>
                <a:rPr lang="hr-HR" sz="1400" i="1" dirty="0" smtClean="0"/>
                <a:t>	</a:t>
              </a:r>
              <a:r>
                <a:rPr lang="hr-HR" sz="1400" b="1" i="1" dirty="0" smtClean="0"/>
                <a:t>Ivan Bellosztenecz i prirodoslovno nazivlje</a:t>
              </a:r>
              <a:endParaRPr lang="hr-HR" sz="1400" b="1" dirty="0" smtClean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35896" y="6453336"/>
              <a:ext cx="54726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hr-HR" sz="1200" b="1" dirty="0" smtClean="0">
                  <a:solidFill>
                    <a:schemeClr val="bg1">
                      <a:lumMod val="75000"/>
                    </a:schemeClr>
                  </a:solidFill>
                  <a:latin typeface="Calibri" pitchFamily="34" charset="0"/>
                  <a:cs typeface="Arial" charset="0"/>
                </a:rPr>
                <a:t>Sekcija za nomenklaturu  i terminologiju organske kemije HDKI-a i HKD-a, GS-2017.</a:t>
              </a:r>
              <a:endParaRPr lang="hr-HR" sz="12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317</Words>
  <Application>Microsoft Office PowerPoint</Application>
  <PresentationFormat>On-screen Show (4:3)</PresentationFormat>
  <Paragraphs>89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vdlidija</dc:creator>
  <cp:lastModifiedBy>vdlidija</cp:lastModifiedBy>
  <cp:revision>241</cp:revision>
  <dcterms:created xsi:type="dcterms:W3CDTF">2014-05-22T12:14:22Z</dcterms:created>
  <dcterms:modified xsi:type="dcterms:W3CDTF">2017-09-07T08:10:19Z</dcterms:modified>
</cp:coreProperties>
</file>